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  <p:embeddedFont>
      <p:font typeface="Arial Black"/>
      <p:regular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6.xml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schemas.openxmlformats.org/officeDocument/2006/relationships/font" Target="fonts/ArialBlack-regular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7346e579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17346e579b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7346e579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7346e579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7346e579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17346e579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7346e579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7346e579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7346e579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7346e579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346e579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7346e579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7346e579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17346e579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7346e579b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7346e579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17346e579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7346e579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7346e579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7346e579b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17346e579b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7346e579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7346e579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7346e579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17346e579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346e579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17346e579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7346e579b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7346e579b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7346e579b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17346e579b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7346e579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7346e579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7346e579b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7346e579b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17346e579b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7346e579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17346e579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7346e579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7346e579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7346e579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17346e579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7346e579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17346e579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7346e579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7346e579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sh.com/academy/ssh/public-key-authentication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13563" y="24460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467095" y="454824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b="1" lang="en-US" sz="3800">
                <a:latin typeface="Helvetica Neue"/>
                <a:ea typeface="Helvetica Neue"/>
                <a:cs typeface="Helvetica Neue"/>
                <a:sym typeface="Helvetica Neue"/>
              </a:rPr>
              <a:t>Clearing the Fog! Getting Started on Cumulus:</a:t>
            </a:r>
            <a:endParaRPr b="1"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>
                <a:latin typeface="Helvetica Neue Light"/>
                <a:ea typeface="Helvetica Neue Light"/>
                <a:cs typeface="Helvetica Neue Light"/>
                <a:sym typeface="Helvetica Neue Light"/>
              </a:rPr>
              <a:t>a Near to the Ground On Campus Cloud Solution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Horizon: Overview 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838200" y="1804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Land on the Overview page under “Compute”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quick summary of your project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75" y="2776750"/>
            <a:ext cx="6096000" cy="31432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Instances 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838200" y="1804625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Navigate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Project-&gt;Compute-&gt;Instances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</a:t>
            </a:r>
            <a:r>
              <a:rPr lang="en-US"/>
              <a:t>Instance </a:t>
            </a:r>
            <a:r>
              <a:rPr lang="en-US"/>
              <a:t>is just a digital version of a physical computer.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Instances can perform almost all of the same functions as a computer, including running applications and operating systems.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nstance Creation</a:t>
            </a:r>
            <a:endParaRPr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create a simple instance together</a:t>
            </a:r>
            <a:endParaRPr sz="4800"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the instances page click on “Launch Instance”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Instance Creation Launcher will pop up giving us options to create our virtual machine:</a:t>
            </a:r>
            <a:endParaRPr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Details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Fill out Instance details, including a name and description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availability zone and count can be left as defaults</a:t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can choose an operating system from the images CURC </a:t>
            </a:r>
            <a:r>
              <a:rPr lang="en-US"/>
              <a:t>provides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Choose to have your storage volume deleted on Instance Deletion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If you select fno” be aware of “zombie” volumes that will stay around when the instance is deleted</a:t>
            </a:r>
            <a:endParaRPr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747525"/>
            <a:ext cx="5791200" cy="4306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Flavor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from a list of pre-selected resources: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“Flavors” manage the sizing for the compute, memory, and storage of the instance.</a:t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90825"/>
            <a:ext cx="5791199" cy="32755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 &amp; Network Ports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Select a project network, which determines routability of either a public/internet or campus/internal floating IP.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We’ll choose an external network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Ports provide extra communication channels to your instances.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can select ports instead of networks or a mix of both.</a:t>
            </a:r>
            <a:endParaRPr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00" y="1980725"/>
            <a:ext cx="5791199" cy="36107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Groups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Security Groups act as a virtual firewall for your instance to control inbound and outbound traffic.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pick ssh-restricted, http, and https for our demo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4625"/>
            <a:ext cx="5791199" cy="3488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A key pair allows you to SSH into your new instance.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You may select an existing key pair, import a key pair, or generate a new key pair.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 find it easiest to create a keypair on my local machine and import 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https://www.ssh.com/academy/ssh/public-key-authentication</a:t>
            </a:r>
            <a:r>
              <a:rPr lang="en-US"/>
              <a:t> </a:t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050" y="1889875"/>
            <a:ext cx="5410100" cy="2521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Started on CUmulus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38200" y="1927275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/>
              <a:t>Gerardo Hidalgo-Cuellar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Slides available at: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27272"/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at:</a:t>
            </a:r>
            <a:endParaRPr/>
          </a:p>
          <a:p>
            <a:pPr indent="0" lvl="0" marL="0" marR="59055" rtl="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27272"/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at: 	</a:t>
            </a:r>
            <a:r>
              <a:rPr lang="en-US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Config, Server Group, Scheduler Hints, and Metadata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leave these as defaults as they are extra configuration we can provide our instances, but not necessary </a:t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04625"/>
            <a:ext cx="5791202" cy="35875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Instance and Associate IP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838200" y="1804625"/>
            <a:ext cx="8289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Launch instance and wait for it to be set up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can then associate a Floating IP which will allow us to access the instance from outside of the CU network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 the right hand side of the newly created instance choose “Associate Floating IP” under the “actions” dropdown</a:t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805" y="2240303"/>
            <a:ext cx="2582950" cy="270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 IP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838200" y="1804625"/>
            <a:ext cx="65187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from available IP addresses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needed you can add a floating IP, but be aware there are limited numbers of floating IPs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port to be associated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should be pre-populated with the internal IP of your new instance</a:t>
            </a:r>
            <a:endParaRPr/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0" y="2817100"/>
            <a:ext cx="4415025" cy="178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into your Instance</a:t>
            </a:r>
            <a:endParaRPr/>
          </a:p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must be on CU VPN to connect via ssh (CURC restriction)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up an ssh connection providing the identity (key) file: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$ ssh -i ~/.ssh/&lt;private key&gt; &lt;hostname&gt;@&lt;external floating IP&gt;</a:t>
            </a:r>
            <a:endParaRPr sz="180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an ubuntu instance this may look something like: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-i ~/.ssh/testkey ubuntu@123.456.789.123</a:t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Logged In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Congratulations! You are now logged into your instance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now: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</a:t>
            </a:r>
            <a:endParaRPr/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 workflow: Twitter API with DB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838200" y="1804625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There are a (nearly) </a:t>
            </a:r>
            <a:r>
              <a:rPr i="1" lang="en-US"/>
              <a:t>infinite</a:t>
            </a:r>
            <a:r>
              <a:rPr lang="en-US"/>
              <a:t> number of workflows you could run on your CUmulus </a:t>
            </a:r>
            <a:r>
              <a:rPr lang="en-US"/>
              <a:t>instance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We’ll demo a </a:t>
            </a:r>
            <a:r>
              <a:rPr i="1" lang="en-US"/>
              <a:t>potential</a:t>
            </a:r>
            <a:r>
              <a:rPr lang="en-US"/>
              <a:t> workflow: a web application which allows users to query using the Twitter API and store this data persistently to a mysql database.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39285"/>
              <a:buChar char="•"/>
            </a:pPr>
            <a:r>
              <a:rPr lang="en-US"/>
              <a:t>This demo showcases a few important features of CUmulus not possible on HPC: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A persistent workflow not limited by wall clock times (such as on HPC systems)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User administration of compute resources (using root privileges for applications such as Docker)</a:t>
            </a:r>
            <a:endParaRPr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Char char="•"/>
            </a:pPr>
            <a:r>
              <a:rPr lang="en-US"/>
              <a:t>Routable floating IPs available on the internet</a:t>
            </a:r>
            <a:endParaRPr/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Contact information: 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/>
          </a:p>
        </p:txBody>
      </p:sp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What is CUmulus?</a:t>
            </a:r>
            <a:endParaRPr sz="227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7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CUmulus Access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Access to CUmulus and the allocation process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Horizon (CUmulus web portal)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Creation of an instance</a:t>
            </a:r>
            <a:endParaRPr sz="196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Logging into your instance</a:t>
            </a:r>
            <a:endParaRPr sz="196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70"/>
          </a:p>
          <a:p>
            <a:pPr indent="-3235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270"/>
              <a:t>Demo workflow one might use on CUmulus:</a:t>
            </a:r>
            <a:endParaRPr sz="227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1960"/>
              <a:t>Query Twitter via the Twitter API and store data into a mySql database (using docker containers).</a:t>
            </a:r>
            <a:endParaRPr sz="196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CUmulus is CU Research Computing's free-to-use on-premise cloud service.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Supports cases not well-suited for HPC such as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 servers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databases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long-running services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Provides users with a logically isolated section of the cloud, with their own resources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get your own “world” a sandbox environment that can be easily created/deleted.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 Software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Administer your instance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applications and jobs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request specific resources (CPU, storage, memory) and can set up persistent storage.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Users will </a:t>
            </a:r>
            <a:r>
              <a:rPr lang="en-US"/>
              <a:t>submit a proposal for your use case (email rc-help@colorado.edu):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Describe your CUmulus workflow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Describe why your workflow is appropriate for CUmulus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Estimate the resources you require: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operating system, CPU cores, disk space, memory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This is an iterative process where we work with you to make sure the request for resources fits your (and our) needs.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Horizon is the CUmulus web portal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cumulus.rc.colorado.edu/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</a:t>
            </a:r>
            <a:r>
              <a:rPr lang="en-US"/>
              <a:t> take a brief tour of Horizon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 in with your </a:t>
            </a:r>
            <a:r>
              <a:rPr lang="en-US"/>
              <a:t>institution</a:t>
            </a:r>
            <a:r>
              <a:rPr lang="en-US"/>
              <a:t>’s credentials: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175" y="991700"/>
            <a:ext cx="3467726" cy="4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 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838200" y="1804625"/>
            <a:ext cx="5951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your project (top left)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Generally users only have 1 project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 main sections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Volumes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Networks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Orchestration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825" y="1549725"/>
            <a:ext cx="3105150" cy="40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